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mojvybor375/svedenia-ob-obrazovatelnoj-organizacii/platnye-uslugi" TargetMode="External"/><Relationship Id="rId2" Type="http://schemas.openxmlformats.org/officeDocument/2006/relationships/hyperlink" Target="https://sites.google.com/site/mojvybor375/svedenia-ob-obrazovatelnoj-organizacii/stipendii-i-inye-vidy-materialnoj-podderzak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pb.ucheba.ru/for-abiturients/uz-opendoors" TargetMode="External"/><Relationship Id="rId5" Type="http://schemas.openxmlformats.org/officeDocument/2006/relationships/hyperlink" Target="https://paperpaper.ru/photos/kakie-vakansii-peterburga-samye-popu/" TargetMode="External"/><Relationship Id="rId4" Type="http://schemas.openxmlformats.org/officeDocument/2006/relationships/hyperlink" Target="https://sites.google.com/site/mojvybor375/swot-anali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sites.google.com/site/virtualnyjkabinet375/rekomendacii-roditelam-po-okazaniu-pomosi-rebenku-v-vybore-professii-i-ucebnogo-zavedeni/kaled1.jpg?attredirects=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mojvybor375/vozmoznosti-polucenia-professionalnogo-obrazovania" TargetMode="External"/><Relationship Id="rId2" Type="http://schemas.openxmlformats.org/officeDocument/2006/relationships/hyperlink" Target="https://sites.google.com/site/mojvybor375/universitet-novaa-glav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З.Ю. Кучейко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8208912" cy="3339802"/>
          </a:xfrm>
          <a:effectLst/>
        </p:spPr>
        <p:txBody>
          <a:bodyPr>
            <a:normAutofit fontScale="90000"/>
          </a:bodyPr>
          <a:lstStyle/>
          <a:p>
            <a:pPr indent="0" algn="ctr">
              <a:spcAft>
                <a:spcPts val="0"/>
              </a:spcAft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Как помочь старшекласснику в профессиональном самоопределении?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82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того чтобы ребёнок правильно выбрал профессию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необходимо знать, что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5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-выбор профессии сложный ответственный шаг в жизни вашего ребёнка. </a:t>
            </a:r>
            <a:endParaRPr lang="ru-RU" sz="25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-удачно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выбранная профессия - это его удовлетворенность, возможность 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самосовершенствования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-выбрать профессию необходимо обдуманно, с учетом внутренних побуждений, возможностей, личных и общественных интересов вашего ребёнка.</a:t>
            </a:r>
            <a:b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-успех может быть тогда, когда он станет заинтересованным хозяином выбора.</a:t>
            </a:r>
            <a:endParaRPr lang="ru-RU" sz="2500" b="0" i="0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7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сделать обоснованный выбор профессии, 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помочь изучить ребёнку себя и ответить на вопросы: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-Какие у него физические возможности, состояние здоровья?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t="7813" r="14770" b="5611"/>
          <a:stretch/>
        </p:blipFill>
        <p:spPr bwMode="auto">
          <a:xfrm>
            <a:off x="611560" y="1255986"/>
            <a:ext cx="8064896" cy="534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0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-Что он хочет (интересы, склонности, предпочтение)?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-Что он может (способности, скорость, точность, темы протекания процессов, уравновешенность, открытость, самовыражение и т.д.)?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-Какой он (характер, особенности поведения)?</a:t>
            </a:r>
            <a:endParaRPr lang="ru-RU" sz="3600" b="0" i="0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8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88640"/>
            <a:ext cx="8497887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7346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Georgia"/>
              </a:rPr>
              <a:t/>
            </a:r>
            <a:br>
              <a:rPr lang="ru-RU" b="1" dirty="0">
                <a:solidFill>
                  <a:srgbClr val="333333"/>
                </a:solidFill>
                <a:latin typeface="Georgia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по оказанию помощи ребёнку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 выборе профессии: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Georgia"/>
              </a:rPr>
              <a:t>1. Изучив</a:t>
            </a:r>
            <a:r>
              <a:rPr lang="ru-RU" sz="1600" dirty="0">
                <a:solidFill>
                  <a:srgbClr val="333333"/>
                </a:solidFill>
                <a:latin typeface="Georgia"/>
              </a:rPr>
              <a:t> </a:t>
            </a:r>
            <a:r>
              <a:rPr lang="ru-RU" sz="1600" dirty="0">
                <a:solidFill>
                  <a:srgbClr val="663399"/>
                </a:solidFill>
                <a:latin typeface="Georgia"/>
                <a:hlinkClick r:id="rId2"/>
              </a:rPr>
              <a:t>классификацию профессий</a:t>
            </a:r>
            <a:r>
              <a:rPr lang="ru-RU" sz="1600" dirty="0">
                <a:solidFill>
                  <a:srgbClr val="333333"/>
                </a:solidFill>
                <a:latin typeface="Georgia"/>
              </a:rPr>
              <a:t>, сузив поле поиска, выяснить, что привлекает ребенка в предстоящей трудовой деятельности и избранной профессии.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333333"/>
                </a:solidFill>
                <a:latin typeface="Georgia"/>
              </a:rPr>
              <a:t>2. Помочь ознакомиться как можно с </a:t>
            </a:r>
            <a:r>
              <a:rPr lang="ru-RU" sz="1600" dirty="0">
                <a:solidFill>
                  <a:srgbClr val="663399"/>
                </a:solidFill>
                <a:latin typeface="Georgia"/>
                <a:hlinkClick r:id="rId3"/>
              </a:rPr>
              <a:t>большим кругом профессий</a:t>
            </a:r>
            <a:r>
              <a:rPr lang="ru-RU" sz="1600" dirty="0">
                <a:solidFill>
                  <a:srgbClr val="333333"/>
                </a:solidFill>
                <a:latin typeface="Georgia"/>
              </a:rPr>
              <a:t> в избранном им направлении, выбрать группу родственных профессий для углубленного изучения.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333333"/>
                </a:solidFill>
                <a:latin typeface="Georgia"/>
              </a:rPr>
              <a:t>3. Выяснить, что его прельщает </a:t>
            </a:r>
            <a:r>
              <a:rPr lang="ru-RU" sz="1600" dirty="0">
                <a:solidFill>
                  <a:srgbClr val="663399"/>
                </a:solidFill>
                <a:latin typeface="Georgia"/>
                <a:hlinkClick r:id="rId4"/>
              </a:rPr>
              <a:t>в выбранной профессии</a:t>
            </a:r>
            <a:r>
              <a:rPr lang="ru-RU" sz="1600" dirty="0">
                <a:solidFill>
                  <a:srgbClr val="333333"/>
                </a:solidFill>
                <a:latin typeface="Georgia"/>
              </a:rPr>
              <a:t> (содержание, предмет труда, требуемые качества личности и т.д.)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333333"/>
                </a:solidFill>
                <a:latin typeface="Georgia"/>
              </a:rPr>
              <a:t>4. Сопоставить его возможности с требованиями по избранной им профессии.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333333"/>
                </a:solidFill>
                <a:latin typeface="Georgia"/>
              </a:rPr>
              <a:t>5. </a:t>
            </a:r>
            <a:r>
              <a:rPr lang="ru-RU" sz="1600" dirty="0">
                <a:solidFill>
                  <a:srgbClr val="663399"/>
                </a:solidFill>
                <a:latin typeface="Georgia"/>
                <a:hlinkClick r:id="rId5"/>
              </a:rPr>
              <a:t>Узнать потребности</a:t>
            </a:r>
            <a:r>
              <a:rPr lang="ru-RU" sz="1600" dirty="0">
                <a:solidFill>
                  <a:srgbClr val="333333"/>
                </a:solidFill>
                <a:latin typeface="Georgia"/>
              </a:rPr>
              <a:t>  района, города, области по избранной специальности</a:t>
            </a:r>
            <a:r>
              <a:rPr lang="ru-RU" sz="1600" dirty="0" smtClean="0">
                <a:solidFill>
                  <a:srgbClr val="333333"/>
                </a:solidFill>
                <a:latin typeface="Georgia"/>
              </a:rPr>
              <a:t>.</a:t>
            </a:r>
          </a:p>
          <a:p>
            <a:r>
              <a:rPr lang="ru-RU" sz="1600" dirty="0">
                <a:solidFill>
                  <a:srgbClr val="333333"/>
                </a:solidFill>
                <a:latin typeface="Georgia"/>
              </a:rPr>
              <a:t>6. Побеседовать с представителями избранной профессии вашего ребёнка, выяснить, в чем заключается их работа. Необходимо побывать на рабочем месте, познакомиться с условиями труда, выяснить, какие качества личности необходимы.</a:t>
            </a:r>
            <a:br>
              <a:rPr lang="ru-RU" sz="1600" dirty="0">
                <a:solidFill>
                  <a:srgbClr val="333333"/>
                </a:solidFill>
                <a:latin typeface="Georgia"/>
              </a:rPr>
            </a:br>
            <a:r>
              <a:rPr lang="ru-RU" sz="1600" dirty="0">
                <a:solidFill>
                  <a:srgbClr val="333333"/>
                </a:solidFill>
                <a:latin typeface="Georgia"/>
              </a:rPr>
              <a:t>7. Посетить с ребёнком </a:t>
            </a:r>
            <a:r>
              <a:rPr lang="ru-RU" sz="1600" dirty="0">
                <a:solidFill>
                  <a:srgbClr val="663399"/>
                </a:solidFill>
                <a:latin typeface="Georgia"/>
                <a:hlinkClick r:id="rId6"/>
              </a:rPr>
              <a:t>дни открытых дверей</a:t>
            </a:r>
            <a:r>
              <a:rPr lang="ru-RU" sz="1600" dirty="0">
                <a:solidFill>
                  <a:srgbClr val="333333"/>
                </a:solidFill>
                <a:latin typeface="Georgia"/>
              </a:rPr>
              <a:t>, проводимые в техникумах, колледжах, институтах, университетах, во время которых можно получить представление о выбранной профессии.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587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4" y="692696"/>
            <a:ext cx="8042586" cy="646331"/>
          </a:xfrm>
          <a:prstGeom prst="rect">
            <a:avLst/>
          </a:prstGeom>
          <a:solidFill>
            <a:srgbClr val="6AA8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Стратегия выбора профессии: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cs typeface="Arial" pitchFamily="34" charset="0"/>
              </a:rPr>
              <a:t>1. Проанализировать три основных фактора, чтобы найти оптимальные варианты и реализовать свой план в действие: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F5C"/>
                </a:solidFill>
                <a:effectLst/>
                <a:latin typeface="Georgia" pitchFamily="18" charset="0"/>
                <a:cs typeface="Arial" pitchFamily="34" charset="0"/>
                <a:hlinkClick r:id="rId2"/>
              </a:rPr>
              <a:t>  </a:t>
            </a:r>
            <a:endParaRPr kumimoji="0" lang="ru-RU" sz="11700" b="0" i="0" u="none" strike="noStrike" cap="none" normalizeH="0" baseline="0" dirty="0" smtClean="0">
              <a:ln>
                <a:noFill/>
              </a:ln>
              <a:solidFill>
                <a:srgbClr val="003F5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075" name="Picture 3" descr="https://sites.google.com/site/virtualnyjkabinet375/rekomendacii-roditelam-po-okazaniu-pomosi-rebenku-v-vybore-professii-i-ucebnogo-zavedeni/kaled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400599" cy="416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97346"/>
            <a:ext cx="70567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Georgia"/>
              </a:rPr>
              <a:t>Первый фактор «Хочу»</a:t>
            </a:r>
            <a:r>
              <a:rPr lang="ru-RU" dirty="0">
                <a:solidFill>
                  <a:srgbClr val="333333"/>
                </a:solidFill>
                <a:latin typeface="Georgia"/>
              </a:rPr>
              <a:t>: Помочь подростку оценить его интересы и склонности, выяснить, какие профессии ему нравятся, представляет ли он, чем хотел бы заниматься каждый трудовой день.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333333"/>
                </a:solidFill>
                <a:latin typeface="Georgia"/>
              </a:rPr>
              <a:t>Второй фактор «Могу»</a:t>
            </a:r>
            <a:r>
              <a:rPr lang="ru-RU" dirty="0">
                <a:solidFill>
                  <a:srgbClr val="333333"/>
                </a:solidFill>
                <a:latin typeface="Georgia"/>
              </a:rPr>
              <a:t>: Познакомить ребенка с требованиями, которые может предъявить выбранная им профессия. Помочь ему выявить способности и умения, знания и навыки, полученные в школе, рассказать, как можно применить их к выбираемой профессии.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333333"/>
                </a:solidFill>
                <a:latin typeface="Georgia"/>
              </a:rPr>
              <a:t>Третий фактор «Надо»</a:t>
            </a:r>
            <a:r>
              <a:rPr lang="ru-RU" dirty="0">
                <a:solidFill>
                  <a:srgbClr val="333333"/>
                </a:solidFill>
                <a:latin typeface="Georgia"/>
              </a:rPr>
              <a:t>: Обсудить с подростком, насколько реально найти работу по выбранной профессии, в каких учебных заведениях можно получить интересующую его специальность.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Georgia"/>
              </a:rPr>
              <a:t>2. Обозначить несколько альтернативных вариантов профессионального выбора</a:t>
            </a:r>
            <a:r>
              <a:rPr lang="ru-RU" dirty="0" smtClean="0">
                <a:solidFill>
                  <a:srgbClr val="333333"/>
                </a:solidFill>
                <a:latin typeface="Georgia"/>
              </a:rPr>
              <a:t>.</a:t>
            </a:r>
          </a:p>
          <a:p>
            <a:r>
              <a:rPr lang="ru-RU" dirty="0">
                <a:solidFill>
                  <a:srgbClr val="333333"/>
                </a:solidFill>
                <a:latin typeface="Georgia"/>
              </a:rPr>
              <a:t>3. Оценить вместе с подростком достоинства и недостатки каждого варианта.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Georgia"/>
              </a:rPr>
              <a:t>4. Помочь исследовать шансы его успешности в каждом выборе и </a:t>
            </a:r>
            <a:r>
              <a:rPr lang="ru-RU" dirty="0">
                <a:solidFill>
                  <a:srgbClr val="663399"/>
                </a:solidFill>
                <a:latin typeface="Georgia"/>
                <a:hlinkClick r:id="rId2"/>
              </a:rPr>
              <a:t>просчитать последствия каждого варианта</a:t>
            </a:r>
            <a:r>
              <a:rPr lang="ru-RU" dirty="0">
                <a:solidFill>
                  <a:srgbClr val="333333"/>
                </a:solidFill>
                <a:latin typeface="Georgia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Georgia"/>
              </a:rPr>
              <a:t>5. Продумать вместе с ребенком </a:t>
            </a:r>
            <a:r>
              <a:rPr lang="ru-RU" dirty="0">
                <a:solidFill>
                  <a:srgbClr val="663399"/>
                </a:solidFill>
                <a:latin typeface="Georgia"/>
                <a:hlinkClick r:id="rId3"/>
              </a:rPr>
              <a:t>запасные варианты</a:t>
            </a:r>
            <a:r>
              <a:rPr lang="ru-RU" dirty="0">
                <a:solidFill>
                  <a:srgbClr val="333333"/>
                </a:solidFill>
                <a:latin typeface="Georgia"/>
              </a:rPr>
              <a:t> на случай затруднения в реализации основного плана.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9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334</TotalTime>
  <Words>123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Как помочь старшекласснику в профессиональном самоопределении?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старшекласснику в профессиональном самоопределении?</dc:title>
  <dc:creator>ADMIN</dc:creator>
  <cp:lastModifiedBy>ADMIN</cp:lastModifiedBy>
  <cp:revision>4</cp:revision>
  <dcterms:created xsi:type="dcterms:W3CDTF">2020-10-22T09:29:47Z</dcterms:created>
  <dcterms:modified xsi:type="dcterms:W3CDTF">2020-10-24T06:49:46Z</dcterms:modified>
</cp:coreProperties>
</file>